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6" r:id="rId10"/>
    <p:sldId id="268" r:id="rId11"/>
    <p:sldId id="267" r:id="rId12"/>
    <p:sldId id="265" r:id="rId13"/>
    <p:sldId id="269" r:id="rId14"/>
    <p:sldId id="270" r:id="rId15"/>
    <p:sldId id="271" r:id="rId16"/>
    <p:sldId id="272" r:id="rId17"/>
    <p:sldId id="273" r:id="rId18"/>
    <p:sldId id="275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91" r:id="rId28"/>
    <p:sldId id="287" r:id="rId29"/>
    <p:sldId id="288" r:id="rId30"/>
    <p:sldId id="293" r:id="rId31"/>
    <p:sldId id="295" r:id="rId32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7" autoAdjust="0"/>
    <p:restoredTop sz="84292" autoAdjust="0"/>
  </p:normalViewPr>
  <p:slideViewPr>
    <p:cSldViewPr snapToGrid="0">
      <p:cViewPr varScale="1">
        <p:scale>
          <a:sx n="80" d="100"/>
          <a:sy n="80" d="100"/>
        </p:scale>
        <p:origin x="129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80A8-9D44-4F7A-9610-E3A7131A5412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0D950-7957-428F-B699-2430D42AB5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8074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694A0-CC25-487E-89C7-BABA5EECB469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5B948-6892-43D9-A71A-9772BF467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70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 Entities of Biological Interest (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ChEBI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freely available dictionary of molecular entities focused on 'small' chemical compounds.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76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</a:t>
            </a:r>
            <a:r>
              <a:rPr lang="en-US" altLang="ko-KR" baseline="0" dirty="0" smtClean="0"/>
              <a:t> Curve</a:t>
            </a:r>
            <a:r>
              <a:rPr lang="ko-KR" altLang="en-US" baseline="0" dirty="0" smtClean="0"/>
              <a:t>를 보면 더 큰 차이를 볼 수 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238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23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2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intrinsic feature ranking algorithm of the RF on feature set II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70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27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19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86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18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9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8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5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15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1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1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4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F8443-6415-46BB-B6BC-6AADC3E28007}" type="datetimeFigureOut">
              <a:rPr lang="ko-KR" altLang="en-US" smtClean="0"/>
              <a:t>2016-07-22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0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pubchem.ncbi.nlm.nih.gov/search/search.cgi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0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Predicting drug target interactions using meta-path-based semantic network analysis</a:t>
            </a:r>
            <a:br>
              <a:rPr lang="en-US" altLang="ko-KR" sz="40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ko-KR" altLang="en-US" sz="4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altLang="ko-KR" dirty="0" smtClean="0"/>
              <a:t>Gang Fu, Ying Ding, </a:t>
            </a:r>
            <a:r>
              <a:rPr lang="en-US" altLang="ko-KR" dirty="0" err="1" smtClean="0"/>
              <a:t>Abhik</a:t>
            </a:r>
            <a:r>
              <a:rPr lang="en-US" altLang="ko-KR" dirty="0" smtClean="0"/>
              <a:t> Seal, Bin Chen, </a:t>
            </a:r>
            <a:r>
              <a:rPr lang="en-US" altLang="ko-KR" dirty="0" err="1" smtClean="0"/>
              <a:t>Yizhou</a:t>
            </a:r>
            <a:r>
              <a:rPr lang="en-US" altLang="ko-KR" dirty="0" smtClean="0"/>
              <a:t> Sun and Evan Bolton</a:t>
            </a:r>
          </a:p>
          <a:p>
            <a:pPr algn="r"/>
            <a:r>
              <a:rPr lang="en-US" altLang="ko-KR" dirty="0" smtClean="0"/>
              <a:t>BMC Bioinformatics</a:t>
            </a:r>
          </a:p>
          <a:p>
            <a:pPr algn="r"/>
            <a:r>
              <a:rPr lang="en-US" altLang="ko-KR" dirty="0" smtClean="0"/>
              <a:t>2016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5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Meta-path-based topological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Two measures of topological features were calculated.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There are 51 meta-paths.</a:t>
            </a:r>
          </a:p>
          <a:p>
            <a:endParaRPr lang="en-US" altLang="ko-KR" dirty="0"/>
          </a:p>
          <a:p>
            <a:r>
              <a:rPr lang="en-US" altLang="ko-KR" dirty="0" smtClean="0"/>
              <a:t>Path Count ( PC )</a:t>
            </a:r>
          </a:p>
          <a:p>
            <a:pPr lvl="1"/>
            <a:r>
              <a:rPr lang="en-US" altLang="ko-KR" dirty="0" smtClean="0"/>
              <a:t>The number of path instances between nodes I and j, which corresponds to the value of element in the commuting matrix.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Random Walk ( RW )</a:t>
            </a:r>
          </a:p>
          <a:p>
            <a:pPr lvl="1"/>
            <a:r>
              <a:rPr lang="en-US" altLang="ko-KR" dirty="0" smtClean="0"/>
              <a:t>Based on the overall connectivity of the network.</a:t>
            </a:r>
          </a:p>
          <a:p>
            <a:pPr lvl="1"/>
            <a:r>
              <a:rPr lang="en-US" altLang="ko-KR" dirty="0" smtClean="0"/>
              <a:t>As a normalization process to the number of path instances.</a:t>
            </a:r>
          </a:p>
          <a:p>
            <a:pPr lvl="1"/>
            <a:r>
              <a:rPr lang="en-US" altLang="ko-KR" dirty="0" smtClean="0"/>
              <a:t>Calculated </a:t>
            </a:r>
            <a:r>
              <a:rPr lang="en-US" altLang="ko-KR" sz="1700" dirty="0" err="1" smtClean="0"/>
              <a:t>P</a:t>
            </a:r>
            <a:r>
              <a:rPr lang="en-US" altLang="ko-KR" dirty="0" err="1" smtClean="0"/>
              <a:t>C</a:t>
            </a:r>
            <a:r>
              <a:rPr lang="en-US" altLang="ko-KR" sz="1700" dirty="0" err="1" smtClean="0"/>
              <a:t>ij</a:t>
            </a:r>
            <a:r>
              <a:rPr lang="en-US" altLang="ko-KR" sz="1700" dirty="0" smtClean="0"/>
              <a:t> </a:t>
            </a:r>
            <a:r>
              <a:rPr lang="en-US" altLang="ko-KR" dirty="0"/>
              <a:t>/</a:t>
            </a:r>
            <a:r>
              <a:rPr lang="en-US" altLang="ko-KR" sz="1700" dirty="0"/>
              <a:t> </a:t>
            </a:r>
            <a:r>
              <a:rPr lang="en-US" altLang="ko-KR" sz="1700" dirty="0" err="1" smtClean="0"/>
              <a:t>P</a:t>
            </a:r>
            <a:r>
              <a:rPr lang="en-US" altLang="ko-KR" dirty="0" err="1" smtClean="0"/>
              <a:t>C</a:t>
            </a:r>
            <a:r>
              <a:rPr lang="en-US" altLang="ko-KR" sz="1700" dirty="0" err="1" smtClean="0"/>
              <a:t>i</a:t>
            </a:r>
            <a:r>
              <a:rPr lang="en-US" altLang="ko-KR" sz="1700" dirty="0" smtClean="0"/>
              <a:t> </a:t>
            </a:r>
            <a:r>
              <a:rPr lang="en-US" altLang="ko-KR" sz="800" dirty="0" smtClean="0"/>
              <a:t>•</a:t>
            </a:r>
            <a:r>
              <a:rPr lang="en-US" altLang="ko-KR" dirty="0" smtClean="0"/>
              <a:t>, where </a:t>
            </a:r>
            <a:r>
              <a:rPr lang="en-US" altLang="ko-KR" dirty="0" err="1" smtClean="0"/>
              <a:t>PC</a:t>
            </a:r>
            <a:r>
              <a:rPr lang="en-US" altLang="ko-KR" sz="1700" dirty="0" err="1" smtClean="0"/>
              <a:t>i</a:t>
            </a:r>
            <a:r>
              <a:rPr lang="en-US" altLang="ko-KR" sz="800" dirty="0"/>
              <a:t>,• </a:t>
            </a:r>
            <a:r>
              <a:rPr lang="en-US" altLang="ko-KR" sz="800" dirty="0" smtClean="0"/>
              <a:t> </a:t>
            </a:r>
            <a:r>
              <a:rPr lang="en-US" altLang="ko-KR" dirty="0" smtClean="0"/>
              <a:t>are </a:t>
            </a:r>
            <a:r>
              <a:rPr lang="en-US" altLang="ko-KR" dirty="0"/>
              <a:t>row-wise summations.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737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MYCOM\Desktop\제목 없음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4671110"/>
            <a:ext cx="5981700" cy="133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MYCOM\Desktop\제목 없음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909715"/>
            <a:ext cx="5981700" cy="377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MYCOM\Desktop\제목 없음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85865"/>
            <a:ext cx="5981700" cy="379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104" name="Picture 8" descr="C:\Users\MYCOM\Desktop\제목 없음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690641"/>
            <a:ext cx="5981700" cy="2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6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Meta-path-based topological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The meta-path topological features</a:t>
            </a:r>
            <a:r>
              <a:rPr lang="ko-KR" altLang="en-US" dirty="0"/>
              <a:t> </a:t>
            </a:r>
            <a:r>
              <a:rPr lang="en-US" altLang="ko-KR" dirty="0" smtClean="0"/>
              <a:t>were encoded in commuting matrixes, calculated by multiplying several adjacency matrixes.</a:t>
            </a:r>
          </a:p>
          <a:p>
            <a:endParaRPr lang="en-US" altLang="ko-KR" dirty="0" smtClean="0"/>
          </a:p>
        </p:txBody>
      </p:sp>
      <p:pic>
        <p:nvPicPr>
          <p:cNvPr id="2050" name="Picture 2" descr="C:\Users\MYCOM\Desktop\제목 없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98196"/>
            <a:ext cx="8243888" cy="351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6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dataset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In order to build supervised learning models, both positive and negative labels are required.</a:t>
            </a:r>
          </a:p>
          <a:p>
            <a:pPr lvl="1"/>
            <a:r>
              <a:rPr lang="en-US" altLang="ko-KR" dirty="0"/>
              <a:t>Positive label: observed link</a:t>
            </a:r>
          </a:p>
          <a:p>
            <a:pPr lvl="1"/>
            <a:r>
              <a:rPr lang="en-US" altLang="ko-KR" dirty="0" smtClean="0"/>
              <a:t>A total of 5,387 positively labeled links from </a:t>
            </a:r>
            <a:r>
              <a:rPr lang="en-US" altLang="ko-KR" dirty="0" err="1" smtClean="0"/>
              <a:t>Drugbank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Negative label: unobserved and experimental bioactivity value of pairs is greater than 10 </a:t>
            </a:r>
            <a:r>
              <a:rPr lang="el-GR" altLang="ko-KR" dirty="0"/>
              <a:t>μ</a:t>
            </a:r>
            <a:r>
              <a:rPr lang="en-US" altLang="ko-KR" dirty="0" smtClean="0"/>
              <a:t>m, using </a:t>
            </a:r>
            <a:r>
              <a:rPr lang="en-US" altLang="ko-KR" dirty="0" err="1" smtClean="0"/>
              <a:t>PubChem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BioAssay</a:t>
            </a:r>
            <a:r>
              <a:rPr lang="en-US" altLang="ko-KR" dirty="0" smtClean="0"/>
              <a:t> DB.</a:t>
            </a:r>
          </a:p>
          <a:p>
            <a:pPr lvl="1"/>
            <a:r>
              <a:rPr lang="en-US" altLang="ko-KR" dirty="0"/>
              <a:t>Accordingly, Obtained 26,682 negative labels out of </a:t>
            </a:r>
            <a:r>
              <a:rPr lang="en-US" altLang="ko-KR" dirty="0" smtClean="0"/>
              <a:t>over  </a:t>
            </a:r>
            <a:r>
              <a:rPr lang="en-US" altLang="ko-KR" dirty="0"/>
              <a:t>5.6 billion unobserved links in the Chem2Bio2RDF semantic network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The positively and negatively labeled links were combined and randomly split into training set and test set by a ratio of 2 : 1</a:t>
            </a:r>
          </a:p>
          <a:p>
            <a:pPr lvl="1"/>
            <a:r>
              <a:rPr lang="en-US" altLang="ko-KR" dirty="0" smtClean="0"/>
              <a:t>In the training set, 3,591 positively, and 17,788 negatively labeled links.</a:t>
            </a:r>
          </a:p>
          <a:p>
            <a:pPr lvl="1"/>
            <a:r>
              <a:rPr lang="en-US" altLang="ko-KR" dirty="0" smtClean="0"/>
              <a:t>In the test set, 1,796 positively, and 8,894 negatively labeled links.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52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dataset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In order to further examine the ability of the proposed framework, a mush larger set of DTIs were collected from the </a:t>
            </a:r>
            <a:r>
              <a:rPr lang="en-US" altLang="ko-KR" dirty="0" err="1" smtClean="0"/>
              <a:t>PubChem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BioAssay</a:t>
            </a:r>
            <a:r>
              <a:rPr lang="en-US" altLang="ko-KR" dirty="0" smtClean="0"/>
              <a:t> database.</a:t>
            </a:r>
          </a:p>
          <a:p>
            <a:pPr lvl="1"/>
            <a:r>
              <a:rPr lang="en-US" altLang="ko-KR" dirty="0" err="1" smtClean="0"/>
              <a:t>PubChem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BioAssay</a:t>
            </a:r>
            <a:r>
              <a:rPr lang="en-US" altLang="ko-KR" dirty="0" smtClean="0"/>
              <a:t> categorizes depositor-provided </a:t>
            </a:r>
            <a:r>
              <a:rPr lang="en-US" altLang="ko-KR" dirty="0" err="1" smtClean="0"/>
              <a:t>bioactivites</a:t>
            </a:r>
            <a:r>
              <a:rPr lang="en-US" altLang="ko-KR" dirty="0" smtClean="0"/>
              <a:t> between compounds and protein targets into active, inactive, and unspecified groups, adding to assay descriptions and activity values.</a:t>
            </a:r>
          </a:p>
          <a:p>
            <a:pPr lvl="1"/>
            <a:r>
              <a:rPr lang="en-US" altLang="ko-KR" dirty="0" smtClean="0"/>
              <a:t>Positive label : classified as active, activity values of less than 1</a:t>
            </a:r>
            <a:r>
              <a:rPr lang="el-GR" altLang="ko-KR" dirty="0"/>
              <a:t>μ</a:t>
            </a:r>
            <a:r>
              <a:rPr lang="en-US" altLang="ko-KR" dirty="0" smtClean="0"/>
              <a:t>m</a:t>
            </a:r>
          </a:p>
          <a:p>
            <a:pPr lvl="1"/>
            <a:r>
              <a:rPr lang="en-US" altLang="ko-KR" dirty="0" smtClean="0"/>
              <a:t>Negative label : classified as inactive, activities for the interactions exist.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Previous links from Chem2Bio2RDF constitute a training set.</a:t>
            </a:r>
          </a:p>
          <a:p>
            <a:r>
              <a:rPr lang="en-US" altLang="ko-KR" dirty="0" smtClean="0"/>
              <a:t>This links from </a:t>
            </a:r>
            <a:r>
              <a:rPr lang="en-US" altLang="ko-KR" dirty="0" err="1" smtClean="0"/>
              <a:t>PubChemBioAssay</a:t>
            </a:r>
            <a:r>
              <a:rPr lang="en-US" altLang="ko-KR" dirty="0" smtClean="0"/>
              <a:t> database </a:t>
            </a:r>
            <a:r>
              <a:rPr lang="en-US" altLang="ko-KR" dirty="0"/>
              <a:t>constitute</a:t>
            </a:r>
            <a:r>
              <a:rPr lang="en-US" altLang="ko-KR" dirty="0" smtClean="0"/>
              <a:t> a test set.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399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classification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To demonstrate how well the similarity neighboring links obtained from </a:t>
            </a:r>
            <a:r>
              <a:rPr lang="en-US" altLang="ko-KR" dirty="0" err="1" smtClean="0"/>
              <a:t>PubChem</a:t>
            </a:r>
            <a:r>
              <a:rPr lang="en-US" altLang="ko-KR" dirty="0" smtClean="0"/>
              <a:t> databases can improve link prediction performance, we have constructed different machine learning models, based on three sets of path count topological features.</a:t>
            </a:r>
          </a:p>
          <a:p>
            <a:r>
              <a:rPr lang="en-US" altLang="ko-KR" dirty="0" smtClean="0"/>
              <a:t>Feature Ⅰ : </a:t>
            </a:r>
          </a:p>
          <a:p>
            <a:pPr lvl="1"/>
            <a:r>
              <a:rPr lang="en-US" altLang="ko-KR" dirty="0" smtClean="0"/>
              <a:t>29 path count topological features, not included any meta-paths involving similarity neighboring links</a:t>
            </a:r>
          </a:p>
          <a:p>
            <a:r>
              <a:rPr lang="en-US" altLang="ko-KR" dirty="0" smtClean="0"/>
              <a:t>Feature Ⅱ :</a:t>
            </a:r>
          </a:p>
          <a:p>
            <a:pPr lvl="1"/>
            <a:r>
              <a:rPr lang="en-US" altLang="ko-KR" dirty="0" smtClean="0"/>
              <a:t>All of path counts</a:t>
            </a:r>
          </a:p>
          <a:p>
            <a:r>
              <a:rPr lang="en-US" altLang="ko-KR" dirty="0" smtClean="0"/>
              <a:t>Feature Ⅲ : </a:t>
            </a:r>
          </a:p>
          <a:p>
            <a:pPr lvl="1"/>
            <a:r>
              <a:rPr lang="en-US" altLang="ko-KR" dirty="0" smtClean="0"/>
              <a:t>Path count + Random walk ( 102 )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16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classification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Random Forest ( RF )</a:t>
            </a:r>
          </a:p>
          <a:p>
            <a:pPr lvl="1"/>
            <a:r>
              <a:rPr lang="en-US" altLang="ko-KR" dirty="0" smtClean="0"/>
              <a:t>A collection of decision trees from bootstrap samples of the training data without pruning.</a:t>
            </a:r>
          </a:p>
          <a:p>
            <a:pPr lvl="1"/>
            <a:r>
              <a:rPr lang="en-US" altLang="ko-KR" dirty="0" smtClean="0"/>
              <a:t>Make predictions based on majority votes of the ensemble trees.</a:t>
            </a:r>
          </a:p>
          <a:p>
            <a:pPr lvl="1"/>
            <a:r>
              <a:rPr lang="en-US" altLang="ko-KR" dirty="0" smtClean="0"/>
              <a:t>Takes advantage of Out-of-Bag error</a:t>
            </a:r>
          </a:p>
          <a:p>
            <a:pPr lvl="1"/>
            <a:r>
              <a:rPr lang="en-US" altLang="ko-KR" dirty="0" smtClean="0"/>
              <a:t>So, there is no need to run cross-validation</a:t>
            </a:r>
          </a:p>
          <a:p>
            <a:pPr lvl="1"/>
            <a:r>
              <a:rPr lang="en-US" altLang="ko-KR" dirty="0" smtClean="0"/>
              <a:t>RF can calculate the importance of features as well.</a:t>
            </a:r>
          </a:p>
          <a:p>
            <a:pPr lvl="1"/>
            <a:r>
              <a:rPr lang="en-US" altLang="ko-KR" dirty="0" smtClean="0"/>
              <a:t>Either classification accuracies or node impurities are measured before and after permutations.</a:t>
            </a:r>
          </a:p>
          <a:p>
            <a:pPr lvl="2"/>
            <a:r>
              <a:rPr lang="en-US" altLang="ko-KR" dirty="0" smtClean="0"/>
              <a:t>The difference in the measures is used to evaluate feature importance.</a:t>
            </a:r>
          </a:p>
          <a:p>
            <a:pPr marL="914400" lvl="2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798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classification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Support Vector Machine ( SVM )</a:t>
            </a:r>
          </a:p>
          <a:p>
            <a:pPr lvl="1"/>
            <a:r>
              <a:rPr lang="en-US" altLang="ko-KR" dirty="0" smtClean="0"/>
              <a:t>Support Vector Machine is based on a statistical learning theory.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A soft margin SVM with radial basis function (RBF) kernel in the Gaussian form was used in this study.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The optimal values for tuning parameters ( C and </a:t>
            </a:r>
            <a:r>
              <a:rPr lang="el-GR" altLang="ko-KR" dirty="0"/>
              <a:t>λ</a:t>
            </a:r>
            <a:r>
              <a:rPr lang="en-US" altLang="ko-KR" dirty="0" smtClean="0"/>
              <a:t> ) were determined by a grid search using 10-fold across-validation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 smtClean="0"/>
              <a:t>C tells </a:t>
            </a:r>
            <a:r>
              <a:rPr lang="en-US" altLang="ko-KR" dirty="0"/>
              <a:t>the SVM optimization how much you want to avoid misclassifying </a:t>
            </a:r>
            <a:r>
              <a:rPr lang="en-US" altLang="ko-KR" dirty="0" smtClean="0"/>
              <a:t>training </a:t>
            </a:r>
            <a:r>
              <a:rPr lang="en-US" altLang="ko-KR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7345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classification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F1-score</a:t>
            </a:r>
            <a:r>
              <a:rPr lang="ko-KR" altLang="en-US" dirty="0" smtClean="0"/>
              <a:t> </a:t>
            </a:r>
            <a:r>
              <a:rPr lang="en-US" altLang="ko-KR" dirty="0" smtClean="0"/>
              <a:t>can be used for statistical hypothesis testing for imbalanced datasets.</a:t>
            </a:r>
          </a:p>
          <a:p>
            <a:r>
              <a:rPr lang="en-US" altLang="ko-KR" dirty="0" smtClean="0"/>
              <a:t>F1-score is the harmonic mean of precision and recall</a:t>
            </a:r>
            <a:endParaRPr lang="en-US" altLang="ko-KR" dirty="0"/>
          </a:p>
        </p:txBody>
      </p:sp>
      <p:pic>
        <p:nvPicPr>
          <p:cNvPr id="5122" name="Picture 2" descr="C:\Users\MYCOM\Desktop\제목 없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35" y="4204606"/>
            <a:ext cx="3691240" cy="87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classification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Both RF and SVM can calculate the probabilities of classifications, and rankings can be derived from the probability calculations.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predictive performance on rankings was evaluated by AUCROC, AUCPR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AUCROC, AUCPR are in R package ‘Miscellaneous Esoteric Statistical Scripts’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414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Background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 smtClean="0"/>
              <a:t>Chemo genomics and chemical systems biology aim to accelerate drug discovery through in </a:t>
            </a:r>
            <a:r>
              <a:rPr lang="en-US" altLang="ko-KR" dirty="0" err="1" smtClean="0"/>
              <a:t>silico</a:t>
            </a:r>
            <a:r>
              <a:rPr lang="en-US" altLang="ko-KR" dirty="0" smtClean="0"/>
              <a:t> predictions..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Combined chemical and biological network</a:t>
            </a:r>
          </a:p>
          <a:p>
            <a:pPr lvl="1"/>
            <a:r>
              <a:rPr lang="en-US" altLang="ko-KR" dirty="0" smtClean="0"/>
              <a:t>1. Hypothesizing new indications for approved </a:t>
            </a:r>
            <a:r>
              <a:rPr lang="en-US" altLang="ko-KR" dirty="0"/>
              <a:t>d</a:t>
            </a:r>
            <a:r>
              <a:rPr lang="en-US" altLang="ko-KR" dirty="0" smtClean="0"/>
              <a:t>rugs with desired safety.</a:t>
            </a:r>
          </a:p>
          <a:p>
            <a:pPr lvl="1"/>
            <a:r>
              <a:rPr lang="en-US" altLang="ko-KR" dirty="0" smtClean="0"/>
              <a:t>2. Proposing Combination therapy design.</a:t>
            </a:r>
          </a:p>
          <a:p>
            <a:pPr lvl="1"/>
            <a:r>
              <a:rPr lang="en-US" altLang="ko-KR" dirty="0" smtClean="0"/>
              <a:t>3. Interpreting clinical side effects by revealing modes of drug actions.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Semantic standards and technologies facilitate data integration across multiple domains.</a:t>
            </a:r>
          </a:p>
          <a:p>
            <a:endParaRPr lang="en-US" altLang="ko-KR" dirty="0"/>
          </a:p>
          <a:p>
            <a:r>
              <a:rPr lang="en-US" altLang="ko-KR" dirty="0" smtClean="0"/>
              <a:t>Several semantically linked datasets have been published to promote data mining in DR</a:t>
            </a:r>
          </a:p>
          <a:p>
            <a:pPr lvl="1"/>
            <a:r>
              <a:rPr lang="en-US" altLang="ko-KR" dirty="0" smtClean="0"/>
              <a:t>ex) </a:t>
            </a:r>
            <a:r>
              <a:rPr lang="en-US" altLang="ko-KR" dirty="0" err="1" smtClean="0"/>
              <a:t>PubChemRDF</a:t>
            </a:r>
            <a:r>
              <a:rPr lang="en-US" altLang="ko-KR" dirty="0" smtClean="0"/>
              <a:t>, Chem2Bio2RDF, Bio2RDF, Open PHACTS etc.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A statistical model, SLAP, has been applied to Chem2Bio2RDF to predict direct links between compounds and proteins based on their indirect links or path.</a:t>
            </a:r>
          </a:p>
          <a:p>
            <a:endParaRPr lang="en-US" altLang="ko-KR" dirty="0"/>
          </a:p>
          <a:p>
            <a:r>
              <a:rPr lang="en-US" altLang="ko-KR" dirty="0" smtClean="0"/>
              <a:t>SLAP is a novel and validated approach to predict DTIs(Drug-Target Interactions) outperformed existing alternatives.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76818" y="1825625"/>
            <a:ext cx="607288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The optimal tuning parameters and the statistical results for all the binary classification.</a:t>
            </a:r>
          </a:p>
          <a:p>
            <a:endParaRPr lang="en-US" altLang="ko-KR" dirty="0" smtClean="0"/>
          </a:p>
          <a:p>
            <a:r>
              <a:rPr lang="en-US" altLang="ko-KR" dirty="0"/>
              <a:t>RF outperformed SVM across all </a:t>
            </a:r>
            <a:r>
              <a:rPr lang="en-US" altLang="ko-KR" dirty="0" smtClean="0"/>
              <a:t>three feature </a:t>
            </a:r>
            <a:r>
              <a:rPr lang="en-US" altLang="ko-KR" dirty="0"/>
              <a:t>sets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Feature 3 &gt; Feature 2 &gt; Feature 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By Adding The similarity neighboring links, Predictive Performance</a:t>
            </a:r>
            <a:r>
              <a:rPr lang="ko-KR" altLang="en-US" dirty="0"/>
              <a:t> </a:t>
            </a:r>
            <a:r>
              <a:rPr lang="en-US" altLang="ko-KR" dirty="0" smtClean="0"/>
              <a:t>improve 5.5%</a:t>
            </a:r>
            <a:r>
              <a:rPr lang="ko-KR" altLang="en-US" dirty="0" smtClean="0"/>
              <a:t> </a:t>
            </a:r>
            <a:r>
              <a:rPr lang="en-US" altLang="ko-KR" dirty="0" smtClean="0"/>
              <a:t>in RF, 3.5% in SVM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9" y="1825625"/>
            <a:ext cx="5227119" cy="31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24809" y="5337543"/>
            <a:ext cx="3596811" cy="1279013"/>
          </a:xfrm>
        </p:spPr>
        <p:txBody>
          <a:bodyPr>
            <a:normAutofit/>
          </a:bodyPr>
          <a:lstStyle/>
          <a:p>
            <a:endParaRPr lang="en-US" altLang="ko-KR" sz="1600" dirty="0" smtClean="0"/>
          </a:p>
          <a:p>
            <a:r>
              <a:rPr lang="en-US" altLang="ko-KR" sz="1600" dirty="0"/>
              <a:t>feature set III dominated both ROC space and </a:t>
            </a:r>
            <a:r>
              <a:rPr lang="en-US" altLang="ko-KR" sz="1600" dirty="0" smtClean="0"/>
              <a:t>PR space </a:t>
            </a:r>
            <a:r>
              <a:rPr lang="en-US" altLang="ko-KR" sz="1600" dirty="0"/>
              <a:t>for both RF and SVM </a:t>
            </a:r>
            <a:r>
              <a:rPr lang="en-US" altLang="ko-KR" sz="1600" dirty="0" smtClean="0"/>
              <a:t>models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" y="365125"/>
            <a:ext cx="8408010" cy="64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2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32501" y="1993900"/>
            <a:ext cx="5989120" cy="4622657"/>
          </a:xfrm>
        </p:spPr>
        <p:txBody>
          <a:bodyPr>
            <a:normAutofit fontScale="70000" lnSpcReduction="20000"/>
          </a:bodyPr>
          <a:lstStyle/>
          <a:p>
            <a:endParaRPr lang="en-US" altLang="ko-KR" dirty="0" smtClean="0"/>
          </a:p>
          <a:p>
            <a:r>
              <a:rPr lang="en-US" altLang="ko-KR" dirty="0"/>
              <a:t>The </a:t>
            </a:r>
            <a:r>
              <a:rPr lang="en-US" altLang="ko-KR" dirty="0" smtClean="0"/>
              <a:t>differences among </a:t>
            </a:r>
            <a:r>
              <a:rPr lang="en-US" altLang="ko-KR" dirty="0"/>
              <a:t>AUCPRs were larger than the </a:t>
            </a:r>
            <a:r>
              <a:rPr lang="en-US" altLang="ko-KR" dirty="0" smtClean="0"/>
              <a:t>differences among </a:t>
            </a:r>
            <a:r>
              <a:rPr lang="en-US" altLang="ko-KR" dirty="0"/>
              <a:t>AUCROCs, as </a:t>
            </a:r>
            <a:r>
              <a:rPr lang="en-US" altLang="ko-KR" dirty="0" smtClean="0"/>
              <a:t>well.</a:t>
            </a:r>
          </a:p>
          <a:p>
            <a:endParaRPr lang="en-US" altLang="ko-KR" dirty="0"/>
          </a:p>
          <a:p>
            <a:r>
              <a:rPr lang="en-US" altLang="ko-KR" dirty="0" smtClean="0"/>
              <a:t>It </a:t>
            </a:r>
            <a:r>
              <a:rPr lang="en-US" altLang="ko-KR" dirty="0"/>
              <a:t>is clear </a:t>
            </a:r>
            <a:r>
              <a:rPr lang="en-US" altLang="ko-KR" dirty="0" smtClean="0"/>
              <a:t>that similarity </a:t>
            </a:r>
            <a:r>
              <a:rPr lang="en-US" altLang="ko-KR" dirty="0"/>
              <a:t>neighboring </a:t>
            </a:r>
            <a:r>
              <a:rPr lang="en-US" altLang="ko-KR" dirty="0" smtClean="0"/>
              <a:t>links are RW normalization </a:t>
            </a:r>
            <a:r>
              <a:rPr lang="en-US" altLang="ko-KR" dirty="0"/>
              <a:t>are important for link </a:t>
            </a:r>
            <a:r>
              <a:rPr lang="en-US" altLang="ko-KR" dirty="0" smtClean="0"/>
              <a:t>prediction in </a:t>
            </a:r>
            <a:r>
              <a:rPr lang="en-US" altLang="ko-KR" dirty="0"/>
              <a:t>the semantic </a:t>
            </a:r>
            <a:r>
              <a:rPr lang="en-US" altLang="ko-KR" dirty="0" smtClean="0"/>
              <a:t>network</a:t>
            </a:r>
          </a:p>
          <a:p>
            <a:endParaRPr lang="en-US" altLang="ko-KR" dirty="0"/>
          </a:p>
          <a:p>
            <a:r>
              <a:rPr lang="en-US" altLang="ko-KR" dirty="0" smtClean="0"/>
              <a:t>Both </a:t>
            </a:r>
            <a:r>
              <a:rPr lang="en-US" altLang="ko-KR" dirty="0"/>
              <a:t>feature set </a:t>
            </a:r>
            <a:r>
              <a:rPr lang="en-US" altLang="ko-KR" dirty="0" smtClean="0"/>
              <a:t>II and </a:t>
            </a:r>
            <a:r>
              <a:rPr lang="en-US" altLang="ko-KR" dirty="0"/>
              <a:t>feature set III produced AUCROCs greater </a:t>
            </a:r>
            <a:r>
              <a:rPr lang="en-US" altLang="ko-KR" dirty="0" smtClean="0"/>
              <a:t>than 0.92</a:t>
            </a:r>
            <a:r>
              <a:rPr lang="en-US" altLang="ko-KR" dirty="0"/>
              <a:t>, which was produced by SLAP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Meta-path-based </a:t>
            </a:r>
            <a:r>
              <a:rPr lang="en-US" altLang="ko-KR" dirty="0"/>
              <a:t>topological features have been proven to </a:t>
            </a:r>
            <a:r>
              <a:rPr lang="en-US" altLang="ko-KR" dirty="0" smtClean="0"/>
              <a:t>be valuable </a:t>
            </a:r>
            <a:r>
              <a:rPr lang="en-US" altLang="ko-KR" dirty="0"/>
              <a:t>for link prediction in complex semantic </a:t>
            </a:r>
            <a:r>
              <a:rPr lang="en-US" altLang="ko-KR" dirty="0" smtClean="0"/>
              <a:t>networks using </a:t>
            </a:r>
            <a:r>
              <a:rPr lang="en-US" altLang="ko-KR" dirty="0"/>
              <a:t>machine learning models.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134" t="51265" r="71066" b="30402"/>
          <a:stretch/>
        </p:blipFill>
        <p:spPr>
          <a:xfrm>
            <a:off x="241301" y="2603500"/>
            <a:ext cx="5651499" cy="26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134" t="51265" r="71066" b="30402"/>
          <a:stretch/>
        </p:blipFill>
        <p:spPr>
          <a:xfrm>
            <a:off x="241301" y="2603500"/>
            <a:ext cx="5651499" cy="26738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000" t="32143" r="69733" b="52031"/>
          <a:stretch/>
        </p:blipFill>
        <p:spPr>
          <a:xfrm>
            <a:off x="0" y="2716141"/>
            <a:ext cx="6350013" cy="244854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32501" y="1993900"/>
            <a:ext cx="5989120" cy="462265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In order to further compare with </a:t>
            </a:r>
            <a:r>
              <a:rPr lang="en-US" altLang="ko-KR" dirty="0"/>
              <a:t>SLAP, </a:t>
            </a:r>
            <a:r>
              <a:rPr lang="en-US" altLang="ko-KR" dirty="0" smtClean="0"/>
              <a:t>link </a:t>
            </a:r>
            <a:r>
              <a:rPr lang="en-US" altLang="ko-KR" dirty="0"/>
              <a:t>predictions using both methods on a large set of unknown links of an evolving semantic network.</a:t>
            </a:r>
          </a:p>
          <a:p>
            <a:endParaRPr lang="en-US" altLang="ko-KR" dirty="0"/>
          </a:p>
          <a:p>
            <a:r>
              <a:rPr lang="en-US" altLang="ko-KR" dirty="0" smtClean="0"/>
              <a:t>Using </a:t>
            </a:r>
            <a:r>
              <a:rPr lang="en-US" altLang="ko-KR" dirty="0"/>
              <a:t>RF to build a binary classification model upon feature set III, </a:t>
            </a:r>
            <a:r>
              <a:rPr lang="en-US" altLang="ko-KR" dirty="0" smtClean="0"/>
              <a:t>yield </a:t>
            </a:r>
            <a:r>
              <a:rPr lang="en-US" altLang="ko-KR" dirty="0"/>
              <a:t>much better BEDROC and AUCROC than SLAP</a:t>
            </a:r>
          </a:p>
          <a:p>
            <a:endParaRPr lang="en-US" altLang="ko-KR" dirty="0"/>
          </a:p>
          <a:p>
            <a:r>
              <a:rPr lang="en-US" altLang="ko-KR" dirty="0"/>
              <a:t>BEDROC is mainly used to compare ranking systems in terms of early recognition</a:t>
            </a:r>
          </a:p>
        </p:txBody>
      </p:sp>
    </p:spTree>
    <p:extLst>
      <p:ext uri="{BB962C8B-B14F-4D97-AF65-F5344CB8AC3E}">
        <p14:creationId xmlns:p14="http://schemas.microsoft.com/office/powerpoint/2010/main" val="41658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32501" y="1993900"/>
            <a:ext cx="5989120" cy="4622657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In order to further compare with SLAP, link predictions using both methods on a large set of unknown links of an evolving semantic network.</a:t>
            </a:r>
          </a:p>
          <a:p>
            <a:endParaRPr lang="en-US" altLang="ko-KR" dirty="0"/>
          </a:p>
          <a:p>
            <a:r>
              <a:rPr lang="en-US" altLang="ko-KR" dirty="0"/>
              <a:t>Using RF to build a binary classification model upon feature set III, yield much better BEDROC and AUCROC than SLAP</a:t>
            </a:r>
          </a:p>
          <a:p>
            <a:endParaRPr lang="en-US" altLang="ko-KR" dirty="0"/>
          </a:p>
          <a:p>
            <a:r>
              <a:rPr lang="en-US" altLang="ko-KR" dirty="0"/>
              <a:t>BEDROC is mainly used to compare ranking systems in terms of early recognition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297" t="29314" r="68303" b="39593"/>
          <a:stretch/>
        </p:blipFill>
        <p:spPr>
          <a:xfrm>
            <a:off x="602788" y="1993900"/>
            <a:ext cx="5429713" cy="44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4290" y="1690688"/>
            <a:ext cx="11183420" cy="410558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The intrinsic feature ranking algorithm embedded in machine learning models can be used to select the most important topological features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Ex of topological feature : 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Feature importance can </a:t>
            </a:r>
            <a:r>
              <a:rPr lang="en-US" altLang="ko-KR" dirty="0"/>
              <a:t>be visualized as a dot </a:t>
            </a:r>
            <a:r>
              <a:rPr lang="en-US" altLang="ko-KR" dirty="0" smtClean="0"/>
              <a:t>plot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Two features, Classification accuracies and </a:t>
            </a:r>
            <a:r>
              <a:rPr lang="en-US" altLang="ko-KR" dirty="0"/>
              <a:t>Node </a:t>
            </a:r>
            <a:r>
              <a:rPr lang="en-US" altLang="ko-KR" dirty="0" smtClean="0"/>
              <a:t>impurities were used for feature ranking</a:t>
            </a:r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en-US" altLang="ko-KR" dirty="0"/>
              <a:t>. Decrease of classification </a:t>
            </a:r>
            <a:r>
              <a:rPr lang="en-US" altLang="ko-KR" dirty="0" smtClean="0"/>
              <a:t>accuracy</a:t>
            </a:r>
          </a:p>
          <a:p>
            <a:pPr lvl="1"/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en-US" altLang="ko-KR" dirty="0" smtClean="0"/>
              <a:t>Decrease </a:t>
            </a:r>
            <a:r>
              <a:rPr lang="en-US" altLang="ko-KR" dirty="0"/>
              <a:t>of </a:t>
            </a:r>
            <a:r>
              <a:rPr lang="en-US" altLang="ko-KR" dirty="0" err="1"/>
              <a:t>Gini</a:t>
            </a:r>
            <a:r>
              <a:rPr lang="en-US" altLang="ko-KR" dirty="0"/>
              <a:t> </a:t>
            </a:r>
            <a:r>
              <a:rPr lang="en-US" altLang="ko-KR" dirty="0" smtClean="0"/>
              <a:t>index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966" t="25000" r="77567" b="72292"/>
          <a:stretch/>
        </p:blipFill>
        <p:spPr>
          <a:xfrm>
            <a:off x="4555175" y="2273630"/>
            <a:ext cx="4991101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5466" t="36076" r="70734" b="40018"/>
          <a:stretch/>
        </p:blipFill>
        <p:spPr>
          <a:xfrm>
            <a:off x="1291770" y="499945"/>
            <a:ext cx="9608460" cy="6176868"/>
          </a:xfrm>
          <a:prstGeom prst="rect">
            <a:avLst/>
          </a:prstGeom>
        </p:spPr>
      </p:pic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5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The </a:t>
            </a:r>
            <a:r>
              <a:rPr lang="en-US" altLang="ko-KR" dirty="0"/>
              <a:t>top four important meta-paths :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C1 : </a:t>
            </a:r>
          </a:p>
          <a:p>
            <a:pPr lvl="1"/>
            <a:r>
              <a:rPr lang="en-US" altLang="ko-KR" dirty="0" smtClean="0"/>
              <a:t>C19 :</a:t>
            </a:r>
          </a:p>
          <a:p>
            <a:pPr lvl="1"/>
            <a:r>
              <a:rPr lang="en-US" altLang="ko-KR" dirty="0" smtClean="0"/>
              <a:t>C16 : </a:t>
            </a:r>
          </a:p>
          <a:p>
            <a:pPr lvl="1"/>
            <a:r>
              <a:rPr lang="en-US" altLang="ko-KR" dirty="0" smtClean="0"/>
              <a:t>C39 :</a:t>
            </a:r>
          </a:p>
          <a:p>
            <a:pPr lvl="1"/>
            <a:r>
              <a:rPr lang="en-US" altLang="ko-KR" dirty="0" smtClean="0"/>
              <a:t>compounds</a:t>
            </a:r>
            <a:r>
              <a:rPr lang="en-US" altLang="ko-KR" dirty="0"/>
              <a:t>, proteins, and GO </a:t>
            </a:r>
            <a:r>
              <a:rPr lang="en-US" altLang="ko-KR" dirty="0" smtClean="0"/>
              <a:t>annotations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The </a:t>
            </a:r>
            <a:r>
              <a:rPr lang="en-US" altLang="ko-KR" dirty="0"/>
              <a:t>top three important </a:t>
            </a:r>
            <a:r>
              <a:rPr lang="en-US" altLang="ko-KR" dirty="0" smtClean="0"/>
              <a:t>meta-paths ( C1, C19, C16 ) :</a:t>
            </a:r>
          </a:p>
          <a:p>
            <a:pPr lvl="1"/>
            <a:r>
              <a:rPr lang="en-US" altLang="ko-KR" dirty="0" smtClean="0"/>
              <a:t>Contain </a:t>
            </a:r>
            <a:r>
              <a:rPr lang="en-US" altLang="ko-KR" dirty="0"/>
              <a:t>semantic links between compounds </a:t>
            </a:r>
            <a:r>
              <a:rPr lang="en-US" altLang="ko-KR" dirty="0" smtClean="0"/>
              <a:t>and proteins.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The </a:t>
            </a:r>
            <a:r>
              <a:rPr lang="en-US" altLang="ko-KR" dirty="0"/>
              <a:t>top two importance </a:t>
            </a:r>
            <a:r>
              <a:rPr lang="en-US" altLang="ko-KR" dirty="0" smtClean="0"/>
              <a:t>meta-paths</a:t>
            </a:r>
            <a:r>
              <a:rPr lang="ko-KR" altLang="en-US" dirty="0" smtClean="0"/>
              <a:t> </a:t>
            </a:r>
            <a:r>
              <a:rPr lang="en-US" altLang="ko-KR" dirty="0"/>
              <a:t>( C1, </a:t>
            </a:r>
            <a:r>
              <a:rPr lang="en-US" altLang="ko-KR" dirty="0" smtClean="0"/>
              <a:t>C19</a:t>
            </a:r>
            <a:r>
              <a:rPr lang="en-US" altLang="ko-KR" dirty="0"/>
              <a:t> </a:t>
            </a:r>
            <a:r>
              <a:rPr lang="en-US" altLang="ko-KR" dirty="0" smtClean="0"/>
              <a:t>) : </a:t>
            </a:r>
          </a:p>
          <a:p>
            <a:pPr lvl="1"/>
            <a:r>
              <a:rPr lang="en-US" altLang="ko-KR" dirty="0" smtClean="0"/>
              <a:t>Contain similarity </a:t>
            </a:r>
            <a:r>
              <a:rPr lang="en-US" altLang="ko-KR" dirty="0"/>
              <a:t>neighboring </a:t>
            </a:r>
            <a:r>
              <a:rPr lang="en-US" altLang="ko-KR" dirty="0" smtClean="0"/>
              <a:t>links.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Therefore, semantic </a:t>
            </a:r>
            <a:r>
              <a:rPr lang="en-US" altLang="ko-KR" dirty="0" smtClean="0"/>
              <a:t>links between </a:t>
            </a:r>
            <a:r>
              <a:rPr lang="en-US" altLang="ko-KR" dirty="0"/>
              <a:t>compounds and proteins, including </a:t>
            </a:r>
            <a:r>
              <a:rPr lang="en-US" altLang="ko-KR" dirty="0" smtClean="0"/>
              <a:t>similarity neighboring </a:t>
            </a:r>
            <a:r>
              <a:rPr lang="en-US" altLang="ko-KR" dirty="0"/>
              <a:t>links and interaction links, played a </a:t>
            </a:r>
            <a:r>
              <a:rPr lang="en-US" altLang="ko-KR" dirty="0" smtClean="0"/>
              <a:t>major role </a:t>
            </a:r>
            <a:r>
              <a:rPr lang="en-US" altLang="ko-KR" dirty="0"/>
              <a:t>in predicting </a:t>
            </a:r>
            <a:r>
              <a:rPr lang="en-US" altLang="ko-KR" dirty="0" smtClean="0"/>
              <a:t>CPIs (Chemical </a:t>
            </a:r>
            <a:r>
              <a:rPr lang="en-US" altLang="ko-KR" dirty="0"/>
              <a:t>protein </a:t>
            </a:r>
            <a:r>
              <a:rPr lang="en-US" altLang="ko-KR" dirty="0" err="1" smtClean="0"/>
              <a:t>interactome</a:t>
            </a:r>
            <a:r>
              <a:rPr lang="en-US" altLang="ko-KR" dirty="0" smtClean="0"/>
              <a:t>).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6697" t="25780" r="80528" b="72926"/>
          <a:stretch/>
        </p:blipFill>
        <p:spPr>
          <a:xfrm>
            <a:off x="2109129" y="2084993"/>
            <a:ext cx="3650512" cy="2367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6903" t="55808" r="71630" b="42421"/>
          <a:stretch/>
        </p:blipFill>
        <p:spPr>
          <a:xfrm>
            <a:off x="2167185" y="2294705"/>
            <a:ext cx="6134100" cy="323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6539" t="50731" r="71862" b="47533"/>
          <a:stretch/>
        </p:blipFill>
        <p:spPr>
          <a:xfrm>
            <a:off x="2056515" y="2525282"/>
            <a:ext cx="6172200" cy="317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896" t="89132" r="69434" b="9361"/>
          <a:stretch/>
        </p:blipFill>
        <p:spPr>
          <a:xfrm>
            <a:off x="2167185" y="2791077"/>
            <a:ext cx="6763657" cy="27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13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Given topological feature may vary to some extent when different sets of training data are considered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1,000 </a:t>
            </a:r>
            <a:r>
              <a:rPr lang="en-US" altLang="ko-KR" dirty="0"/>
              <a:t>RF models using randomly </a:t>
            </a:r>
            <a:r>
              <a:rPr lang="en-US" altLang="ko-KR" dirty="0" smtClean="0"/>
              <a:t>selected training </a:t>
            </a:r>
            <a:r>
              <a:rPr lang="en-US" altLang="ko-KR" dirty="0"/>
              <a:t>sets with feature set II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smtClean="0"/>
              <a:t>Complied by 100 positively labeled links from </a:t>
            </a:r>
            <a:r>
              <a:rPr lang="en-US" altLang="ko-KR" dirty="0" err="1" smtClean="0"/>
              <a:t>DrugBank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Complied by 100 negatively labeled links from </a:t>
            </a:r>
            <a:r>
              <a:rPr lang="en-US" altLang="ko-KR" dirty="0" err="1" smtClean="0"/>
              <a:t>PubChem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BioAssay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It is </a:t>
            </a:r>
            <a:r>
              <a:rPr lang="en-US" altLang="ko-KR" dirty="0"/>
              <a:t>clearly that feature importance varied a lot in </a:t>
            </a:r>
            <a:r>
              <a:rPr lang="en-US" altLang="ko-KR" dirty="0" smtClean="0"/>
              <a:t>different models.</a:t>
            </a:r>
          </a:p>
          <a:p>
            <a:pPr lvl="1"/>
            <a:r>
              <a:rPr lang="en-US" altLang="ko-KR" dirty="0" smtClean="0"/>
              <a:t>The </a:t>
            </a:r>
            <a:r>
              <a:rPr lang="en-US" altLang="ko-KR" dirty="0"/>
              <a:t>highest F1-score is 0.937</a:t>
            </a:r>
          </a:p>
          <a:p>
            <a:pPr lvl="1"/>
            <a:r>
              <a:rPr lang="en-US" altLang="ko-KR" dirty="0" smtClean="0"/>
              <a:t>The lowest F1-score is 0.667</a:t>
            </a:r>
          </a:p>
          <a:p>
            <a:pPr lvl="1"/>
            <a:r>
              <a:rPr lang="en-US" altLang="ko-KR" dirty="0" smtClean="0"/>
              <a:t>( Previous F1-score Max : 0.859, Min : 0.766 )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Hence, the </a:t>
            </a:r>
            <a:r>
              <a:rPr lang="en-US" altLang="ko-KR" dirty="0"/>
              <a:t>selection of training set is </a:t>
            </a:r>
            <a:r>
              <a:rPr lang="en-US" altLang="ko-KR" dirty="0" smtClean="0"/>
              <a:t>also very </a:t>
            </a:r>
            <a:r>
              <a:rPr lang="en-US" altLang="ko-KR" dirty="0"/>
              <a:t>important to build highly predictive </a:t>
            </a:r>
            <a:r>
              <a:rPr lang="en-US" altLang="ko-KR" dirty="0" smtClean="0"/>
              <a:t>machine learning </a:t>
            </a:r>
            <a:r>
              <a:rPr lang="en-US" altLang="ko-KR" dirty="0"/>
              <a:t>models.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799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We </a:t>
            </a:r>
            <a:r>
              <a:rPr lang="en-US" altLang="ko-KR" dirty="0"/>
              <a:t>have proposed a framework to </a:t>
            </a:r>
            <a:r>
              <a:rPr lang="en-US" altLang="ko-KR" dirty="0" smtClean="0"/>
              <a:t>construct state-of-the-art </a:t>
            </a:r>
            <a:r>
              <a:rPr lang="en-US" altLang="ko-KR" dirty="0"/>
              <a:t>machine learning models </a:t>
            </a:r>
            <a:r>
              <a:rPr lang="en-US" altLang="ko-KR" dirty="0" smtClean="0"/>
              <a:t>using meta-path-based </a:t>
            </a:r>
            <a:r>
              <a:rPr lang="en-US" altLang="ko-KR" dirty="0"/>
              <a:t>topological features for link </a:t>
            </a:r>
            <a:r>
              <a:rPr lang="en-US" altLang="ko-KR" dirty="0" smtClean="0"/>
              <a:t>prediction in </a:t>
            </a:r>
            <a:r>
              <a:rPr lang="en-US" altLang="ko-KR" dirty="0"/>
              <a:t>complex semantic networks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 smtClean="0"/>
              <a:t>The </a:t>
            </a:r>
            <a:r>
              <a:rPr lang="en-US" altLang="ko-KR" b="1" dirty="0"/>
              <a:t>semantic network </a:t>
            </a:r>
            <a:r>
              <a:rPr lang="en-US" altLang="ko-KR" dirty="0"/>
              <a:t>integrating domain </a:t>
            </a:r>
            <a:r>
              <a:rPr lang="en-US" altLang="ko-KR" dirty="0" smtClean="0"/>
              <a:t>knowledge across </a:t>
            </a:r>
            <a:r>
              <a:rPr lang="en-US" altLang="ko-KR" dirty="0"/>
              <a:t>chemical and biological space can be </a:t>
            </a:r>
            <a:r>
              <a:rPr lang="en-US" altLang="ko-KR" dirty="0" smtClean="0"/>
              <a:t>leveraged for </a:t>
            </a:r>
            <a:r>
              <a:rPr lang="en-US" altLang="ko-KR" dirty="0"/>
              <a:t>large-scale data mining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b="1" dirty="0"/>
              <a:t>Supervised </a:t>
            </a:r>
            <a:r>
              <a:rPr lang="en-US" altLang="ko-KR" b="1" dirty="0" smtClean="0"/>
              <a:t>classification models </a:t>
            </a:r>
            <a:r>
              <a:rPr lang="en-US" altLang="ko-KR" dirty="0"/>
              <a:t>were shown to be powerful, based on </a:t>
            </a:r>
            <a:r>
              <a:rPr lang="en-US" altLang="ko-KR" dirty="0" smtClean="0"/>
              <a:t>their predictive </a:t>
            </a:r>
            <a:r>
              <a:rPr lang="en-US" altLang="ko-KR" dirty="0"/>
              <a:t>performance in an independent test </a:t>
            </a:r>
            <a:r>
              <a:rPr lang="en-US" altLang="ko-KR" dirty="0" smtClean="0"/>
              <a:t>set containing </a:t>
            </a:r>
            <a:r>
              <a:rPr lang="en-US" altLang="ko-KR" dirty="0"/>
              <a:t>links of an evolving network.</a:t>
            </a:r>
          </a:p>
          <a:p>
            <a:endParaRPr lang="en-US" altLang="ko-KR" dirty="0" smtClean="0"/>
          </a:p>
          <a:p>
            <a:r>
              <a:rPr lang="en-US" altLang="ko-KR" b="1" dirty="0"/>
              <a:t>T</a:t>
            </a:r>
            <a:r>
              <a:rPr lang="en-US" altLang="ko-KR" b="1" dirty="0" smtClean="0"/>
              <a:t>he intrinsic </a:t>
            </a:r>
            <a:r>
              <a:rPr lang="en-US" altLang="ko-KR" b="1" dirty="0"/>
              <a:t>feature ranking algorithm </a:t>
            </a:r>
            <a:r>
              <a:rPr lang="en-US" altLang="ko-KR" dirty="0"/>
              <a:t>embedded in </a:t>
            </a:r>
            <a:r>
              <a:rPr lang="en-US" altLang="ko-KR" dirty="0" smtClean="0"/>
              <a:t>machine learning </a:t>
            </a:r>
            <a:r>
              <a:rPr lang="en-US" altLang="ko-KR" dirty="0"/>
              <a:t>models can be used to select the </a:t>
            </a:r>
            <a:r>
              <a:rPr lang="en-US" altLang="ko-KR" dirty="0" smtClean="0"/>
              <a:t>most important </a:t>
            </a:r>
            <a:r>
              <a:rPr lang="en-US" altLang="ko-KR" dirty="0"/>
              <a:t>topological features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b="1" dirty="0"/>
              <a:t>I</a:t>
            </a:r>
            <a:r>
              <a:rPr lang="en-US" altLang="ko-KR" b="1" dirty="0" smtClean="0"/>
              <a:t>t </a:t>
            </a:r>
            <a:r>
              <a:rPr lang="en-US" altLang="ko-KR" b="1" dirty="0"/>
              <a:t>can definitely be used for other </a:t>
            </a:r>
            <a:r>
              <a:rPr lang="en-US" altLang="ko-KR" b="1" dirty="0" smtClean="0"/>
              <a:t>purposes, </a:t>
            </a:r>
            <a:r>
              <a:rPr lang="en-US" altLang="ko-KR" dirty="0" smtClean="0"/>
              <a:t>such </a:t>
            </a:r>
            <a:r>
              <a:rPr lang="en-US" altLang="ko-KR" dirty="0"/>
              <a:t>as to predict associations between drugs </a:t>
            </a:r>
            <a:r>
              <a:rPr lang="en-US" altLang="ko-KR" dirty="0" smtClean="0"/>
              <a:t>and adverse </a:t>
            </a:r>
            <a:r>
              <a:rPr lang="en-US" altLang="ko-KR" dirty="0"/>
              <a:t>side effects, as well as associations </a:t>
            </a:r>
            <a:r>
              <a:rPr lang="en-US" altLang="ko-KR" dirty="0" smtClean="0"/>
              <a:t>between proteins </a:t>
            </a:r>
            <a:r>
              <a:rPr lang="en-US" altLang="ko-KR" dirty="0"/>
              <a:t>and diseases.</a:t>
            </a:r>
          </a:p>
        </p:txBody>
      </p:sp>
    </p:spTree>
    <p:extLst>
      <p:ext uri="{BB962C8B-B14F-4D97-AF65-F5344CB8AC3E}">
        <p14:creationId xmlns:p14="http://schemas.microsoft.com/office/powerpoint/2010/main" val="124446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Background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However, Predicting DTI is equivalent to link prediction, which is a fundamental problem and long-standing challenge in complex network analysis.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 drug-discovery, biological networks can be leveraged to identify potential associations between compounds and protein target.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Typical network-based DTI predictions, SLAP</a:t>
            </a:r>
          </a:p>
          <a:p>
            <a:pPr lvl="1"/>
            <a:r>
              <a:rPr lang="en-US" altLang="ko-KR" dirty="0" smtClean="0"/>
              <a:t>1. based on similarity profiles calculated from common neighbors or direct connections</a:t>
            </a:r>
          </a:p>
          <a:p>
            <a:pPr lvl="1"/>
            <a:r>
              <a:rPr lang="en-US" altLang="ko-KR" dirty="0" smtClean="0"/>
              <a:t>2. limited to bipartite networks.</a:t>
            </a:r>
          </a:p>
          <a:p>
            <a:pPr lvl="1"/>
            <a:r>
              <a:rPr lang="en-US" altLang="ko-KR" dirty="0" smtClean="0"/>
              <a:t>3. But, only for homogeneous, not heterogeneous type and relations.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 smtClean="0"/>
              <a:t>Therefore, for link prediction, incorporated meta-path topological features.</a:t>
            </a:r>
          </a:p>
        </p:txBody>
      </p:sp>
    </p:spTree>
    <p:extLst>
      <p:ext uri="{BB962C8B-B14F-4D97-AF65-F5344CB8AC3E}">
        <p14:creationId xmlns:p14="http://schemas.microsoft.com/office/powerpoint/2010/main" val="8679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744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pubchem.ncbi.nlm.nih.gov/search/search.cgi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Make Adjacency and Commuting </a:t>
            </a:r>
            <a:r>
              <a:rPr lang="en-US" altLang="ko-KR" dirty="0" err="1" smtClean="0"/>
              <a:t>Maxtrix</a:t>
            </a:r>
            <a:r>
              <a:rPr lang="en-US" altLang="ko-KR" dirty="0" smtClean="0"/>
              <a:t> : C++</a:t>
            </a:r>
          </a:p>
          <a:p>
            <a:r>
              <a:rPr lang="en-US" altLang="ko-KR" dirty="0" smtClean="0"/>
              <a:t>Make Binary classification model 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8316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meta-path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 meta-path defines a certain type of paths linking the starting and ending objects.</a:t>
            </a:r>
          </a:p>
          <a:p>
            <a:endParaRPr lang="en-US" altLang="ko-KR" dirty="0"/>
          </a:p>
          <a:p>
            <a:r>
              <a:rPr lang="en-US" altLang="ko-KR" dirty="0" smtClean="0"/>
              <a:t>Path Count : The total number of paths belonging to a specific meta-path is an important topological feature to evaluate the strength of associations.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9218" name="Picture 2" descr="C:\Users\MYCOM\Desktop\제목 없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51" y="4923518"/>
            <a:ext cx="9059863" cy="119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5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 smtClean="0"/>
              <a:t>Meta-path approach provides an alternative DTI approach to SLAP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Rather than using a statistical model  to study the significance of meta-path topological features, we propose a framework to take advantage of machine learning algorithms.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ex) Random Forest, SVM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A more complete drug-target connectivity map can be constructed using the predicted links.</a:t>
            </a:r>
          </a:p>
          <a:p>
            <a:endParaRPr lang="en-US" altLang="ko-KR" dirty="0"/>
          </a:p>
          <a:p>
            <a:r>
              <a:rPr lang="en-US" altLang="ko-KR" dirty="0" smtClean="0"/>
              <a:t>Feature importance can be calculated at the same time as the classification models are built.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SLAP only consider path counts, but this approach can apply different kinds of normalization processes to pc.</a:t>
            </a:r>
            <a:endParaRPr lang="en-US" altLang="ko-KR" dirty="0"/>
          </a:p>
          <a:p>
            <a:pPr lvl="1"/>
            <a:r>
              <a:rPr lang="en-US" altLang="ko-KR" dirty="0" smtClean="0"/>
              <a:t> Ex) random walk, normalized path count, and symmetric random walk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 order to compare this approach with SLAP, we have carried out link prediction experiment on Chem2Bio2RDF..</a:t>
            </a:r>
          </a:p>
          <a:p>
            <a:endParaRPr lang="en-US" altLang="ko-KR" dirty="0"/>
          </a:p>
          <a:p>
            <a:r>
              <a:rPr lang="en-US" altLang="ko-KR" dirty="0" smtClean="0"/>
              <a:t>This approach can be generalized as a framework to leverage machine learning algorithms to study the topological features of the heterogeneous network for link prediction.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924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 the Chem2Bio2RDF semantic network, there are 9 semantic types, 10 semantic links and 2 more similarity.</a:t>
            </a:r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158240" y="2779193"/>
            <a:ext cx="35763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9 sematic </a:t>
            </a:r>
            <a:r>
              <a:rPr lang="en-US" altLang="ko-KR" b="1" dirty="0"/>
              <a:t>types</a:t>
            </a:r>
          </a:p>
          <a:p>
            <a:r>
              <a:rPr lang="en-US" altLang="ko-KR" dirty="0" smtClean="0"/>
              <a:t>Compounds</a:t>
            </a:r>
          </a:p>
          <a:p>
            <a:r>
              <a:rPr lang="en-US" altLang="ko-KR" dirty="0" smtClean="0"/>
              <a:t>Proteins</a:t>
            </a:r>
          </a:p>
          <a:p>
            <a:r>
              <a:rPr lang="en-US" altLang="ko-KR" dirty="0" smtClean="0"/>
              <a:t>adverse </a:t>
            </a:r>
            <a:r>
              <a:rPr lang="en-US" altLang="ko-KR" dirty="0"/>
              <a:t>side </a:t>
            </a:r>
            <a:r>
              <a:rPr lang="en-US" altLang="ko-KR" dirty="0" smtClean="0"/>
              <a:t>effects</a:t>
            </a:r>
          </a:p>
          <a:p>
            <a:r>
              <a:rPr lang="en-US" altLang="ko-KR" dirty="0" smtClean="0"/>
              <a:t>Gene </a:t>
            </a:r>
            <a:r>
              <a:rPr lang="en-US" altLang="ko-KR" dirty="0"/>
              <a:t>Ontology (</a:t>
            </a:r>
            <a:r>
              <a:rPr lang="en-US" altLang="ko-KR" dirty="0" smtClean="0"/>
              <a:t>GO)annotations</a:t>
            </a:r>
          </a:p>
          <a:p>
            <a:r>
              <a:rPr lang="fr-FR" altLang="ko-KR" dirty="0" smtClean="0"/>
              <a:t>ChEBI types</a:t>
            </a:r>
          </a:p>
          <a:p>
            <a:r>
              <a:rPr lang="fr-FR" altLang="ko-KR" dirty="0" smtClean="0"/>
              <a:t>Substructures</a:t>
            </a:r>
          </a:p>
          <a:p>
            <a:r>
              <a:rPr lang="fr-FR" altLang="ko-KR" dirty="0" smtClean="0"/>
              <a:t>Tissues</a:t>
            </a:r>
          </a:p>
          <a:p>
            <a:r>
              <a:rPr lang="fr-FR" altLang="ko-KR" dirty="0" smtClean="0"/>
              <a:t>biological </a:t>
            </a:r>
            <a:r>
              <a:rPr lang="en-US" altLang="ko-KR" dirty="0" smtClean="0"/>
              <a:t>pathways</a:t>
            </a:r>
          </a:p>
          <a:p>
            <a:r>
              <a:rPr lang="en-US" altLang="ko-KR" dirty="0" smtClean="0"/>
              <a:t>diseases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720" y="2779193"/>
            <a:ext cx="44356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 </a:t>
            </a:r>
            <a:r>
              <a:rPr lang="en-US" altLang="ko-KR" b="1" dirty="0"/>
              <a:t>different semantic links </a:t>
            </a:r>
          </a:p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from </a:t>
            </a:r>
            <a:r>
              <a:rPr lang="en-US" altLang="ko-KR" dirty="0"/>
              <a:t>compounds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</a:t>
            </a:r>
            <a:r>
              <a:rPr lang="en-US" altLang="ko-KR" dirty="0" err="1"/>
              <a:t>ChEBI</a:t>
            </a:r>
            <a:r>
              <a:rPr lang="en-US" altLang="ko-KR" dirty="0"/>
              <a:t> </a:t>
            </a:r>
            <a:r>
              <a:rPr lang="en-US" altLang="ko-KR" dirty="0" smtClean="0"/>
              <a:t>types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compounds 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 smtClean="0"/>
              <a:t> proteins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compounds 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to </a:t>
            </a:r>
            <a:r>
              <a:rPr lang="en-US" altLang="ko-KR" dirty="0" smtClean="0"/>
              <a:t>substructures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adverse side effects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</a:t>
            </a:r>
            <a:r>
              <a:rPr lang="en-US" altLang="ko-KR" dirty="0" smtClean="0"/>
              <a:t>compounds</a:t>
            </a:r>
            <a:endParaRPr lang="en-US" altLang="ko-KR" dirty="0"/>
          </a:p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/>
              <a:t> diseases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</a:t>
            </a:r>
            <a:r>
              <a:rPr lang="en-US" altLang="ko-KR" dirty="0" smtClean="0"/>
              <a:t>compounds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proteins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</a:t>
            </a:r>
            <a:r>
              <a:rPr lang="en-US" altLang="ko-KR" dirty="0" smtClean="0"/>
              <a:t>proteins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proteins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GO </a:t>
            </a:r>
            <a:r>
              <a:rPr lang="en-US" altLang="ko-KR" dirty="0" smtClean="0"/>
              <a:t>annotations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diseases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</a:t>
            </a:r>
            <a:r>
              <a:rPr lang="en-US" altLang="ko-KR" dirty="0" smtClean="0"/>
              <a:t>proteins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 </a:t>
            </a:r>
            <a:r>
              <a:rPr lang="en-US" altLang="ko-KR" dirty="0" smtClean="0"/>
              <a:t>pathways 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 smtClean="0"/>
              <a:t> proteins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tissues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proteins.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93792" y="5903369"/>
            <a:ext cx="6738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+ two more semantic links from </a:t>
            </a:r>
            <a:r>
              <a:rPr lang="en-US" altLang="ko-KR" b="1" dirty="0" err="1" smtClean="0"/>
              <a:t>PubChem</a:t>
            </a:r>
            <a:r>
              <a:rPr lang="en-US" altLang="ko-KR" b="1" dirty="0" smtClean="0"/>
              <a:t> : </a:t>
            </a:r>
          </a:p>
          <a:p>
            <a:r>
              <a:rPr lang="en-US" altLang="ko-KR" dirty="0" smtClean="0"/>
              <a:t>compound </a:t>
            </a:r>
            <a:r>
              <a:rPr lang="en-US" altLang="ko-KR" dirty="0"/>
              <a:t>neighboring links based on 2D structural similarity,</a:t>
            </a:r>
          </a:p>
          <a:p>
            <a:r>
              <a:rPr lang="en-US" altLang="ko-KR" dirty="0"/>
              <a:t>protein neighboring links, based on sequence similarity.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86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In the Chem2Bio2RDF semantic network, there are 9 semantic types, 10 semantic links and 2 more similarity.</a:t>
            </a:r>
          </a:p>
          <a:p>
            <a:endParaRPr lang="en-US" altLang="ko-KR" dirty="0"/>
          </a:p>
          <a:p>
            <a:r>
              <a:rPr lang="en-US" altLang="ko-KR" dirty="0" smtClean="0"/>
              <a:t>A total of twelve adjacency matrixes were computed based on the semantic links between any two objects.</a:t>
            </a:r>
          </a:p>
          <a:p>
            <a:pPr lvl="1"/>
            <a:r>
              <a:rPr lang="en-US" altLang="ko-KR" dirty="0" smtClean="0"/>
              <a:t>Ex) from compounds to proteins</a:t>
            </a:r>
          </a:p>
          <a:p>
            <a:endParaRPr lang="en-US" altLang="ko-KR" dirty="0"/>
          </a:p>
          <a:p>
            <a:r>
              <a:rPr lang="en-US" altLang="ko-KR" dirty="0" smtClean="0"/>
              <a:t>The elements of the adjacency matrixes have to values.</a:t>
            </a:r>
            <a:endParaRPr lang="en-US" altLang="ko-KR" dirty="0"/>
          </a:p>
          <a:p>
            <a:pPr lvl="1"/>
            <a:r>
              <a:rPr lang="en-US" altLang="ko-KR" dirty="0"/>
              <a:t>0 : link is unobserved.</a:t>
            </a:r>
          </a:p>
          <a:p>
            <a:pPr lvl="1"/>
            <a:r>
              <a:rPr lang="en-US" altLang="ko-KR" dirty="0"/>
              <a:t>1 : link is observed.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506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pic>
        <p:nvPicPr>
          <p:cNvPr id="1026" name="Picture 2" descr="C:\Users\MYCOM\Desktop\제목 없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76" y="1644649"/>
            <a:ext cx="10978773" cy="469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06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Meta-path-based topological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The meta-path topological features</a:t>
            </a:r>
            <a:r>
              <a:rPr lang="ko-KR" altLang="en-US" dirty="0"/>
              <a:t> </a:t>
            </a:r>
            <a:r>
              <a:rPr lang="en-US" altLang="ko-KR" dirty="0" smtClean="0"/>
              <a:t>were encoded in commuting matrixes, calculated by multiplying several adjacency matrixes.</a:t>
            </a:r>
          </a:p>
          <a:p>
            <a:endParaRPr lang="en-US" altLang="ko-KR" dirty="0"/>
          </a:p>
          <a:p>
            <a:r>
              <a:rPr lang="en-US" altLang="ko-KR" dirty="0" smtClean="0"/>
              <a:t>The length of the meta paths equals the number of multiplied adjacency matrixes.</a:t>
            </a:r>
          </a:p>
          <a:p>
            <a:pPr lvl="1"/>
            <a:r>
              <a:rPr lang="en-US" altLang="ko-KR" dirty="0" smtClean="0"/>
              <a:t>4 meta-paths are of length 2</a:t>
            </a:r>
          </a:p>
          <a:p>
            <a:pPr lvl="1"/>
            <a:r>
              <a:rPr lang="en-US" altLang="ko-KR" dirty="0" smtClean="0"/>
              <a:t>11 meta-paths are of length 3</a:t>
            </a:r>
          </a:p>
          <a:p>
            <a:pPr lvl="1"/>
            <a:r>
              <a:rPr lang="en-US" altLang="ko-KR" dirty="0" smtClean="0"/>
              <a:t>36 meta-paths are of length 4</a:t>
            </a:r>
          </a:p>
          <a:p>
            <a:pPr lvl="1"/>
            <a:r>
              <a:rPr lang="en-US" altLang="ko-KR" dirty="0" smtClean="0"/>
              <a:t>Excepted greater than length 4.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The elements in the commuting matrix indicate the number of path instances linking compounds to proteins.</a:t>
            </a:r>
          </a:p>
          <a:p>
            <a:endParaRPr lang="en-US" altLang="ko-KR" dirty="0"/>
          </a:p>
          <a:p>
            <a:r>
              <a:rPr lang="en-US" altLang="ko-KR" dirty="0" smtClean="0"/>
              <a:t>No negative integer values.</a:t>
            </a:r>
          </a:p>
          <a:p>
            <a:endParaRPr lang="en-US" altLang="ko-KR" dirty="0"/>
          </a:p>
          <a:p>
            <a:r>
              <a:rPr lang="en-US" altLang="ko-KR" dirty="0" smtClean="0"/>
              <a:t>All calculation performed by Armadillo C++ linear algebra library, and matrixes were encoded as sparse for reducing memory consumption.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00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2095</Words>
  <Application>Microsoft Office PowerPoint</Application>
  <PresentationFormat>와이드스크린</PresentationFormat>
  <Paragraphs>262</Paragraphs>
  <Slides>31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Adobe 고딕 Std B</vt:lpstr>
      <vt:lpstr>맑은 고딕</vt:lpstr>
      <vt:lpstr>Arial</vt:lpstr>
      <vt:lpstr>Office 테마</vt:lpstr>
      <vt:lpstr>Predicting drug target interactions using meta-path-based semantic network analysis </vt:lpstr>
      <vt:lpstr>Background</vt:lpstr>
      <vt:lpstr>Background</vt:lpstr>
      <vt:lpstr>A meta-path</vt:lpstr>
      <vt:lpstr>Overview</vt:lpstr>
      <vt:lpstr>Semantic network</vt:lpstr>
      <vt:lpstr>Semantic network</vt:lpstr>
      <vt:lpstr>Semantic network</vt:lpstr>
      <vt:lpstr>Meta-path-based topological features</vt:lpstr>
      <vt:lpstr>Meta-path-based topological features</vt:lpstr>
      <vt:lpstr>PowerPoint 프레젠테이션</vt:lpstr>
      <vt:lpstr>Meta-path-based topological features</vt:lpstr>
      <vt:lpstr>Machine learning dataset</vt:lpstr>
      <vt:lpstr>Machine learning dataset</vt:lpstr>
      <vt:lpstr>Binary classification models</vt:lpstr>
      <vt:lpstr>Binary classification models</vt:lpstr>
      <vt:lpstr>Binary classification models</vt:lpstr>
      <vt:lpstr>Binary classification models</vt:lpstr>
      <vt:lpstr>Binary classification models</vt:lpstr>
      <vt:lpstr>Result and Discussion</vt:lpstr>
      <vt:lpstr>Result and Discussion</vt:lpstr>
      <vt:lpstr>Result and Discussion</vt:lpstr>
      <vt:lpstr>Result and Discussion</vt:lpstr>
      <vt:lpstr>Result and Discussion</vt:lpstr>
      <vt:lpstr>Result and Discussion</vt:lpstr>
      <vt:lpstr>PowerPoint 프레젠테이션</vt:lpstr>
      <vt:lpstr>Result and Discussion</vt:lpstr>
      <vt:lpstr>Result and Discussion</vt:lpstr>
      <vt:lpstr>Conclusions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drug target interactions using meta-path-based semantic network analysis </dc:title>
  <dc:creator>Windows 사용자</dc:creator>
  <cp:lastModifiedBy>Windows 사용자</cp:lastModifiedBy>
  <cp:revision>71</cp:revision>
  <cp:lastPrinted>2016-07-20T10:23:23Z</cp:lastPrinted>
  <dcterms:created xsi:type="dcterms:W3CDTF">2016-07-15T03:50:01Z</dcterms:created>
  <dcterms:modified xsi:type="dcterms:W3CDTF">2016-07-22T04:26:08Z</dcterms:modified>
</cp:coreProperties>
</file>